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7376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Data-driven insights to reduce churn and boost retention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13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991" y="3266837"/>
            <a:ext cx="4942880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1991" y="4143256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1991" y="4456390"/>
            <a:ext cx="6537008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691991" y="4600932"/>
            <a:ext cx="548723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Contract duration is the strongest predictor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91991" y="5013246"/>
            <a:ext cx="653700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Month-to-month customers need immediate attention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01282" y="4143256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01282" y="4456390"/>
            <a:ext cx="6537127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7401282" y="4600932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First year is critical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401282" y="5013246"/>
            <a:ext cx="6537127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47.7% of churn happens in first 12 months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91991" y="5629870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1991" y="5943005"/>
            <a:ext cx="6537008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691991" y="6087547"/>
            <a:ext cx="4661297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Premium service needs improvement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91991" y="6499860"/>
            <a:ext cx="653700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Fiber optic users show unexpected high churn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01282" y="5629870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01282" y="5943005"/>
            <a:ext cx="6537127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7401282" y="6087547"/>
            <a:ext cx="404729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Personalization drives retention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401282" y="6499860"/>
            <a:ext cx="6537127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Targeted strategies for seniors and payment optimization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91991" y="7138035"/>
            <a:ext cx="1324641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early engagement, long-term contracts, and personalized retention to significantly reduce churn and improve profitability.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65678"/>
            <a:ext cx="1223129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33663"/>
            <a:ext cx="9509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826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Challenge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3449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7,043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376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23449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26.5%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97523" y="3376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Churn Rate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38671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 in 4 customers leave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23449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1,869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339626" y="3376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Churned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4570214"/>
            <a:ext cx="423064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Critical Business Impact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93790" y="53356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churn directly impacts revenue and long-term growth. Analysis of 21 features reveals key drivers of customer departure.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316623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Demographics and service usage patterns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Contract types and billing methods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Payment behavior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8669" y="627817"/>
            <a:ext cx="1634014" cy="415409"/>
          </a:xfrm>
          <a:prstGeom prst="roundRect">
            <a:avLst>
              <a:gd name="adj" fmla="val 38565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912138" y="694492"/>
            <a:ext cx="136707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FINDING #1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78669" y="1130498"/>
            <a:ext cx="7915870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Contract Type Drives Churn</a:t>
            </a:r>
            <a:endParaRPr lang="en-US" sz="4350" dirty="0"/>
          </a:p>
        </p:txBody>
      </p:sp>
      <p:sp>
        <p:nvSpPr>
          <p:cNvPr id="5" name="Text 3"/>
          <p:cNvSpPr/>
          <p:nvPr/>
        </p:nvSpPr>
        <p:spPr>
          <a:xfrm>
            <a:off x="1498044" y="3599259"/>
            <a:ext cx="2736652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42.7%</a:t>
            </a:r>
            <a:endParaRPr lang="en-US" sz="43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7769" y="2208728"/>
            <a:ext cx="3337441" cy="333744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75899" y="5820013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Month-to-Month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8669" y="6298525"/>
            <a:ext cx="4175760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risk group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946696" y="3599259"/>
            <a:ext cx="2736652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11.3%</a:t>
            </a:r>
            <a:endParaRPr lang="en-US" sz="43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420" y="2208728"/>
            <a:ext cx="3337441" cy="33374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24550" y="5820013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One-Year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227201" y="6298525"/>
            <a:ext cx="417587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Moderate stability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0395347" y="3599259"/>
            <a:ext cx="2736652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2.8%</a:t>
            </a:r>
            <a:endParaRPr lang="en-US" sz="43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071" y="2208728"/>
            <a:ext cx="3337441" cy="333744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73201" y="5820013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Two-Year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9675852" y="6298525"/>
            <a:ext cx="417587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loyalty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78669" y="6896576"/>
            <a:ext cx="13073063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Long-term contracts show dramatically lower churn. Month-to-month customers are 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15x more likely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leave than two-year contract holders.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697712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5103"/>
            <a:ext cx="14255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FINDING #2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74088"/>
            <a:ext cx="6214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Service Type Paradox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8179"/>
            <a:ext cx="8284131" cy="46390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3009543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Premium Service, Higher Churn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638943" y="4086939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Fiber optic users churn 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41.9%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— more than double DSL customers.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638943" y="5067895"/>
            <a:ext cx="4205168" cy="1689616"/>
          </a:xfrm>
          <a:prstGeom prst="roundRect">
            <a:avLst>
              <a:gd name="adj" fmla="val 12082"/>
            </a:avLst>
          </a:prstGeom>
          <a:solidFill>
            <a:srgbClr val="CCE6D1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757" y="5396746"/>
            <a:ext cx="283488" cy="2268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376059" y="5351383"/>
            <a:ext cx="32412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Suggests issues with pricing, service quality, or unmet expectations in premium tier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938338"/>
            <a:ext cx="1700451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2006322"/>
            <a:ext cx="142827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FINDING #3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455307"/>
            <a:ext cx="6306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Demographics Matter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3504248"/>
            <a:ext cx="3664744" cy="1805940"/>
          </a:xfrm>
          <a:prstGeom prst="roundRect">
            <a:avLst>
              <a:gd name="adj" fmla="val 11304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3731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Senior Citizens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07004" y="4221480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FEEE2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41.7% churn rate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07004" y="4720471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Almost double the average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3504248"/>
            <a:ext cx="3664863" cy="1805940"/>
          </a:xfrm>
          <a:prstGeom prst="roundRect">
            <a:avLst>
              <a:gd name="adj" fmla="val 11304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398562" y="3731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Non-Seniors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98562" y="422148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FEEE2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23.6% churn rate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98562" y="4720471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Below average churn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80190" y="55653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Senior citizens require simplified plans and enhanced support to improve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17333"/>
            <a:ext cx="1706047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85317"/>
            <a:ext cx="143387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FINDING #4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343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Tenure Timeline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310057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 Customers at Highest Risk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38745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Churn decreases dramatically with tenure. First year is critical for retention.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33951" y="5731312"/>
            <a:ext cx="3865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47.7% of customers churn within their first year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731312"/>
            <a:ext cx="30480" cy="725805"/>
          </a:xfrm>
          <a:prstGeom prst="rect">
            <a:avLst/>
          </a:prstGeom>
          <a:solidFill>
            <a:srgbClr val="438951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3762137"/>
            <a:ext cx="8284131" cy="227111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558679" y="4582809"/>
            <a:ext cx="1251825" cy="224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0-12 months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558679" y="4870705"/>
            <a:ext cx="1251825" cy="35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risk — 47.7% churn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8248200" y="4421428"/>
            <a:ext cx="1251825" cy="448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12-24 months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248200" y="4933464"/>
            <a:ext cx="1251825" cy="35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Significant drop — 28.7% churn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9969599" y="4582809"/>
            <a:ext cx="1251824" cy="448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24-48 months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9969599" y="5094846"/>
            <a:ext cx="1251824" cy="35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Further decline — 20.4% churn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11675059" y="4421428"/>
            <a:ext cx="1251825" cy="448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48-72 months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1675059" y="4933464"/>
            <a:ext cx="1251825" cy="35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Lowest risk — 9.5% churn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676876"/>
            <a:ext cx="1697474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744861"/>
            <a:ext cx="14252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FINDING #5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93846"/>
            <a:ext cx="7102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Payment Method Impact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242786"/>
            <a:ext cx="2367558" cy="3309938"/>
          </a:xfrm>
          <a:prstGeom prst="roundRect">
            <a:avLst>
              <a:gd name="adj" fmla="val 618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3242786"/>
            <a:ext cx="121920" cy="3309938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8" name="Text 5"/>
          <p:cNvSpPr/>
          <p:nvPr/>
        </p:nvSpPr>
        <p:spPr>
          <a:xfrm>
            <a:off x="1142524" y="3500080"/>
            <a:ext cx="17615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Electronic Check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42524" y="4344829"/>
            <a:ext cx="17615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churn risk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42524" y="5206722"/>
            <a:ext cx="17615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 payment friction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3388162" y="3242786"/>
            <a:ext cx="2367558" cy="3309938"/>
          </a:xfrm>
          <a:prstGeom prst="roundRect">
            <a:avLst>
              <a:gd name="adj" fmla="val 618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3357682" y="3242786"/>
            <a:ext cx="121920" cy="3309938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3" name="Text 10"/>
          <p:cNvSpPr/>
          <p:nvPr/>
        </p:nvSpPr>
        <p:spPr>
          <a:xfrm>
            <a:off x="3736896" y="3500080"/>
            <a:ext cx="1761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Auto-Pay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3736896" y="3990499"/>
            <a:ext cx="17615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More stable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736896" y="4852392"/>
            <a:ext cx="17615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Bank transfer &amp; credit card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5982533" y="3242786"/>
            <a:ext cx="2367558" cy="3309938"/>
          </a:xfrm>
          <a:prstGeom prst="roundRect">
            <a:avLst>
              <a:gd name="adj" fmla="val 618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952053" y="3242786"/>
            <a:ext cx="121920" cy="3309938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6331268" y="3500080"/>
            <a:ext cx="17615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Paperless + Monthly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331268" y="4344829"/>
            <a:ext cx="17615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Increased churn risk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331268" y="5206722"/>
            <a:ext cx="17615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Combination effect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04938" y="687943"/>
            <a:ext cx="1221819" cy="310277"/>
          </a:xfrm>
          <a:prstGeom prst="roundRect">
            <a:avLst>
              <a:gd name="adj" fmla="val 39753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15308" y="774502"/>
            <a:ext cx="137041" cy="1370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20810" y="746879"/>
            <a:ext cx="795576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404938" y="1049893"/>
            <a:ext cx="6163747" cy="53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Recommendations</a:t>
            </a:r>
            <a:endParaRPr lang="en-US" sz="3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8" y="1779270"/>
            <a:ext cx="1643539" cy="16435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4938" y="3584496"/>
            <a:ext cx="2141339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Early Engagement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404938" y="3929777"/>
            <a:ext cx="2833807" cy="72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90-day onboarding with regular follow-ups and loyalty benefits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431" y="1779270"/>
            <a:ext cx="1643539" cy="16435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400431" y="3584496"/>
            <a:ext cx="222051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Promote Long-Term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4400431" y="3929777"/>
            <a:ext cx="2833807" cy="481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Discounts and bundled add-ons for 1-year and 2-year contracts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924" y="1779270"/>
            <a:ext cx="1643539" cy="16435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95924" y="3584496"/>
            <a:ext cx="2392442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Improve Fiber Service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395924" y="3929777"/>
            <a:ext cx="2833807" cy="72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quality, address complaints, align promises with delivery</a:t>
            </a:r>
            <a:endParaRPr lang="en-US" sz="13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418" y="1779270"/>
            <a:ext cx="1643658" cy="16436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391418" y="3584615"/>
            <a:ext cx="2141339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Senior Strategy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0391418" y="3929896"/>
            <a:ext cx="2833926" cy="481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Simplified plans, dedicated support, transparent pricing</a:t>
            </a:r>
            <a:endParaRPr lang="en-US" sz="13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938" y="4910018"/>
            <a:ext cx="1643539" cy="164353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04938" y="6715244"/>
            <a:ext cx="2141339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Optimize Payments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1404938" y="7060525"/>
            <a:ext cx="2833807" cy="481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Incentivize auto-pay, reduce electronic check dependency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88499" y="1229320"/>
            <a:ext cx="950119" cy="296704"/>
          </a:xfrm>
          <a:prstGeom prst="roundRect">
            <a:avLst>
              <a:gd name="adj" fmla="val 41747"/>
            </a:avLst>
          </a:prstGeom>
          <a:solidFill>
            <a:srgbClr val="DDEE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1607" y="1308854"/>
            <a:ext cx="137517" cy="1375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97823" y="1280874"/>
            <a:ext cx="537686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IMPACT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6088499" y="1578173"/>
            <a:ext cx="6329124" cy="537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Expected Business Outcomes</a:t>
            </a:r>
            <a:endParaRPr lang="en-US" sz="3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499" y="2311360"/>
            <a:ext cx="860108" cy="1032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78980" y="2483287"/>
            <a:ext cx="258163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5-10% Churn Reduction</a:t>
            </a:r>
            <a:endParaRPr lang="en-US" sz="16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499" y="3343513"/>
            <a:ext cx="860108" cy="103215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078980" y="3515439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Improved CLV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499" y="4375666"/>
            <a:ext cx="860108" cy="103215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078980" y="4547592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Growth</a:t>
            </a:r>
            <a:endParaRPr lang="en-US" sz="1650" dirty="0"/>
          </a:p>
        </p:txBody>
      </p:sp>
      <p:sp>
        <p:nvSpPr>
          <p:cNvPr id="13" name="Shape 6"/>
          <p:cNvSpPr/>
          <p:nvPr/>
        </p:nvSpPr>
        <p:spPr>
          <a:xfrm>
            <a:off x="5964674" y="5554504"/>
            <a:ext cx="4007763" cy="1445776"/>
          </a:xfrm>
          <a:prstGeom prst="roundRect">
            <a:avLst>
              <a:gd name="adj" fmla="val 17135"/>
            </a:avLst>
          </a:prstGeom>
          <a:solidFill>
            <a:srgbClr val="438951"/>
          </a:solidFill>
          <a:ln/>
        </p:spPr>
      </p:sp>
      <p:sp>
        <p:nvSpPr>
          <p:cNvPr id="14" name="Text 7"/>
          <p:cNvSpPr/>
          <p:nvPr/>
        </p:nvSpPr>
        <p:spPr>
          <a:xfrm>
            <a:off x="6136600" y="5684877"/>
            <a:ext cx="258282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Immediate Benefits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136600" y="6137672"/>
            <a:ext cx="3663910" cy="817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Reduced acquisition costs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customer satisfaction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Stronger loyalty metrics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10275808" y="5684877"/>
            <a:ext cx="258044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Long-Term Value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0275808" y="6137672"/>
            <a:ext cx="3760113" cy="817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Sustainable revenue streams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Competitive advantage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Enhanced profitability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2026-02-17T04:32:39Z</dcterms:created>
  <dcterms:modified xsi:type="dcterms:W3CDTF">2026-02-17T04:32:39Z</dcterms:modified>
</cp:coreProperties>
</file>